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7" r:id="rId4"/>
    <p:sldId id="258" r:id="rId5"/>
    <p:sldId id="259" r:id="rId6"/>
    <p:sldId id="261" r:id="rId7"/>
    <p:sldId id="275" r:id="rId8"/>
    <p:sldId id="262" r:id="rId9"/>
    <p:sldId id="263" r:id="rId10"/>
    <p:sldId id="265" r:id="rId11"/>
    <p:sldId id="271" r:id="rId12"/>
    <p:sldId id="272" r:id="rId13"/>
    <p:sldId id="273" r:id="rId14"/>
    <p:sldId id="274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4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27/06/16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27/06/16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8428" y="6434750"/>
            <a:ext cx="3758656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66110"/>
            <a:ext cx="376272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9144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11161" y="6518666"/>
            <a:ext cx="2783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System Dynamics Modeling with R</a:t>
            </a:r>
            <a:endParaRPr lang="en-US" sz="1400" i="1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606" y="6499692"/>
            <a:ext cx="1098877" cy="32399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010452" y="6518666"/>
            <a:ext cx="1676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© Jim</a:t>
            </a:r>
            <a:r>
              <a:rPr lang="de-DE" sz="1400" i="1" baseline="0" dirty="0" smtClean="0"/>
              <a:t> </a:t>
            </a:r>
            <a:r>
              <a:rPr lang="de-DE" sz="1400" i="1" baseline="0" dirty="0" err="1" smtClean="0"/>
              <a:t>Duggan</a:t>
            </a:r>
            <a:r>
              <a:rPr lang="de-DE" sz="1400" i="1" baseline="0" dirty="0" smtClean="0"/>
              <a:t> 2016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tatmethods.net/management/operato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JimDuggan/SDMR" TargetMode="Externa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6247"/>
            <a:ext cx="7772400" cy="1470025"/>
          </a:xfrm>
        </p:spPr>
        <p:txBody>
          <a:bodyPr/>
          <a:lstStyle/>
          <a:p>
            <a:r>
              <a:rPr lang="en-US" dirty="0" smtClean="0"/>
              <a:t>Session 1:</a:t>
            </a:r>
            <a:br>
              <a:rPr lang="en-US" dirty="0" smtClean="0"/>
            </a:br>
            <a:r>
              <a:rPr lang="en-US" dirty="0" smtClean="0"/>
              <a:t>Introduction to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27128"/>
            <a:ext cx="6400800" cy="14414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Dr. Jim Duggan,</a:t>
            </a:r>
          </a:p>
          <a:p>
            <a:r>
              <a:rPr lang="en-US" sz="2400" dirty="0" smtClean="0"/>
              <a:t>School of Engineering &amp; Informatics</a:t>
            </a:r>
          </a:p>
          <a:p>
            <a:r>
              <a:rPr lang="en-US" sz="2400" dirty="0" smtClean="0"/>
              <a:t>National University of Ireland Galway.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Cover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3" y="2363913"/>
            <a:ext cx="1399399" cy="21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as indices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00889"/>
          </a:xfrm>
        </p:spPr>
        <p:txBody>
          <a:bodyPr>
            <a:normAutofit/>
          </a:bodyPr>
          <a:lstStyle/>
          <a:p>
            <a:r>
              <a:rPr lang="en-US" dirty="0" smtClean="0"/>
              <a:t>Sequences can be used an indices for vectors, with the minus sign used for exclusion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2807280"/>
            <a:ext cx="4572000" cy="347787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v1[1:2]</a:t>
            </a:r>
          </a:p>
          <a:p>
            <a:r>
              <a:rPr lang="en-US" sz="2000" dirty="0"/>
              <a:t>[1] 1 4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v1[-1]</a:t>
            </a:r>
          </a:p>
          <a:p>
            <a:r>
              <a:rPr lang="en-US" sz="2000" dirty="0"/>
              <a:t>[1]  4  9 16 25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v1[-(1:3)]</a:t>
            </a:r>
          </a:p>
          <a:p>
            <a:r>
              <a:rPr lang="en-US" sz="2000" dirty="0"/>
              <a:t>[1] 16 25</a:t>
            </a:r>
          </a:p>
        </p:txBody>
      </p:sp>
    </p:spTree>
    <p:extLst>
      <p:ext uri="{BB962C8B-B14F-4D97-AF65-F5344CB8AC3E}">
        <p14:creationId xmlns:p14="http://schemas.microsoft.com/office/powerpoint/2010/main" val="263638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9499"/>
          </a:xfrm>
        </p:spPr>
        <p:txBody>
          <a:bodyPr/>
          <a:lstStyle/>
          <a:p>
            <a:r>
              <a:rPr lang="en-US" dirty="0"/>
              <a:t>A powerful feature of R is that it supports </a:t>
            </a:r>
            <a:r>
              <a:rPr lang="en-US" i="1" dirty="0" err="1" smtClean="0"/>
              <a:t>vectorization</a:t>
            </a:r>
            <a:endParaRPr lang="en-US" dirty="0"/>
          </a:p>
          <a:p>
            <a:r>
              <a:rPr lang="en-US" dirty="0"/>
              <a:t>F</a:t>
            </a:r>
            <a:r>
              <a:rPr lang="en-US" dirty="0" smtClean="0"/>
              <a:t>unctions </a:t>
            </a:r>
            <a:r>
              <a:rPr lang="en-US" dirty="0"/>
              <a:t>can operate on every element of a vector, and return the results of each individual operation in a new vector.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03045" y="4500419"/>
            <a:ext cx="7809051" cy="181075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v1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[1] 1 2 3 4 </a:t>
            </a:r>
            <a:r>
              <a:rPr lang="en-US" sz="2000" dirty="0" smtClean="0">
                <a:latin typeface="Courier"/>
                <a:ea typeface="Times New Roman"/>
                <a:cs typeface="Times New Roman"/>
              </a:rPr>
              <a:t>5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 </a:t>
            </a: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r</a:t>
            </a:r>
            <a:r>
              <a:rPr lang="en-US" sz="2000" dirty="0">
                <a:latin typeface="Courier"/>
                <a:ea typeface="Times New Roman"/>
                <a:cs typeface="Times New Roman"/>
              </a:rPr>
              <a:t>&lt;-</a:t>
            </a:r>
            <a:r>
              <a:rPr lang="en-US" sz="2000" dirty="0" err="1">
                <a:latin typeface="Courier"/>
                <a:ea typeface="Times New Roman"/>
                <a:cs typeface="Times New Roman"/>
              </a:rPr>
              <a:t>sqrt</a:t>
            </a:r>
            <a:r>
              <a:rPr lang="en-US" sz="2000" dirty="0">
                <a:latin typeface="Courier"/>
                <a:ea typeface="Times New Roman"/>
                <a:cs typeface="Times New Roman"/>
              </a:rPr>
              <a:t>(v1</a:t>
            </a:r>
            <a:r>
              <a:rPr lang="en-US" sz="2000" dirty="0" smtClean="0">
                <a:latin typeface="Courier"/>
                <a:ea typeface="Times New Roman"/>
                <a:cs typeface="Times New Roman"/>
              </a:rPr>
              <a:t>)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 </a:t>
            </a: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 smtClean="0">
                <a:latin typeface="Courier"/>
                <a:ea typeface="Times New Roman"/>
                <a:cs typeface="Times New Roman"/>
              </a:rPr>
              <a:t>&gt; r</a:t>
            </a: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endParaRPr lang="en-IE" sz="2000" dirty="0">
              <a:latin typeface="Times"/>
              <a:ea typeface="Times New Roman"/>
              <a:cs typeface="Times New Roman"/>
            </a:endParaRPr>
          </a:p>
          <a:p>
            <a:pPr indent="151130" algn="just" hangingPunct="0">
              <a:lnSpc>
                <a:spcPts val="1200"/>
              </a:lnSpc>
              <a:spcAft>
                <a:spcPts val="0"/>
              </a:spcAft>
            </a:pPr>
            <a:r>
              <a:rPr lang="en-US" sz="2000" dirty="0">
                <a:latin typeface="Courier"/>
                <a:ea typeface="Times New Roman"/>
                <a:cs typeface="Times New Roman"/>
              </a:rPr>
              <a:t>[1] 1.000000 1.414214 1.732051 2.000000 2.236068</a:t>
            </a:r>
            <a:endParaRPr lang="en-IE" sz="2000" dirty="0">
              <a:effectLst/>
              <a:latin typeface="Times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660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4970" y="3258912"/>
            <a:ext cx="2054307" cy="914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sqrt</a:t>
            </a:r>
            <a:r>
              <a:rPr lang="en-US" b="1" dirty="0" smtClean="0">
                <a:solidFill>
                  <a:srgbClr val="000000"/>
                </a:solidFill>
              </a:rPr>
              <a:t>()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4569" y="2333618"/>
            <a:ext cx="653644" cy="2819141"/>
            <a:chOff x="1204569" y="2333618"/>
            <a:chExt cx="653644" cy="2819141"/>
          </a:xfrm>
        </p:grpSpPr>
        <p:sp>
          <p:nvSpPr>
            <p:cNvPr id="4" name="Rectangle 3"/>
            <p:cNvSpPr/>
            <p:nvPr/>
          </p:nvSpPr>
          <p:spPr>
            <a:xfrm>
              <a:off x="1204570" y="2333618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04569" y="2893836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04570" y="346007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04569" y="402028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04570" y="459254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90356" y="2333618"/>
            <a:ext cx="653644" cy="2819141"/>
            <a:chOff x="6940948" y="2205909"/>
            <a:chExt cx="653644" cy="2819141"/>
          </a:xfrm>
        </p:grpSpPr>
        <p:sp>
          <p:nvSpPr>
            <p:cNvPr id="11" name="Rectangle 10"/>
            <p:cNvSpPr/>
            <p:nvPr/>
          </p:nvSpPr>
          <p:spPr>
            <a:xfrm>
              <a:off x="6940949" y="220590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40948" y="2766127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40949" y="333236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40948" y="3892580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40949" y="4464832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5696" y="1626705"/>
            <a:ext cx="1518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Input Vector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76778" y="1627640"/>
            <a:ext cx="1712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</a:t>
            </a:r>
            <a:r>
              <a:rPr lang="en-US" sz="2000" b="1" dirty="0" smtClean="0"/>
              <a:t>utput Vector</a:t>
            </a:r>
            <a:endParaRPr lang="en-US" sz="2000" b="1" dirty="0"/>
          </a:p>
        </p:txBody>
      </p:sp>
      <p:cxnSp>
        <p:nvCxnSpPr>
          <p:cNvPr id="21" name="Straight Arrow Connector 20"/>
          <p:cNvCxnSpPr>
            <a:stCxn id="7" idx="3"/>
          </p:cNvCxnSpPr>
          <p:nvPr/>
        </p:nvCxnSpPr>
        <p:spPr>
          <a:xfrm flipV="1">
            <a:off x="1858213" y="3716112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09277" y="3740180"/>
            <a:ext cx="1596757" cy="24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Expressions on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Conditional expressions can be applied to vectors, and this operation returns a </a:t>
            </a:r>
            <a:r>
              <a:rPr lang="en-US" dirty="0" err="1" smtClean="0"/>
              <a:t>boolean</a:t>
            </a:r>
            <a:r>
              <a:rPr lang="en-US" dirty="0" smtClean="0"/>
              <a:t> vector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829" y="4247971"/>
            <a:ext cx="4572000" cy="1631216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</a:t>
            </a:r>
            <a:r>
              <a:rPr lang="en-US" sz="2000" dirty="0" smtClean="0"/>
              <a:t>v1 %% 2</a:t>
            </a:r>
            <a:r>
              <a:rPr lang="en-US" sz="2000" dirty="0"/>
              <a:t>==0</a:t>
            </a:r>
          </a:p>
          <a:p>
            <a:r>
              <a:rPr lang="en-US" sz="2000" dirty="0"/>
              <a:t>[1] FALSE  TRUE FALSE  TRUE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0" y="116506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Operator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</a:t>
            </a:r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Description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&lt;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less than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&lt;=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less than or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&gt;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greater than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&gt;=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greater than or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==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exactly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!=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not equal to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!x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Not x	</a:t>
            </a:r>
          </a:p>
          <a:p>
            <a:r>
              <a:rPr lang="hr-HR" b="1" dirty="0" smtClean="0">
                <a:solidFill>
                  <a:srgbClr val="343434"/>
                </a:solidFill>
                <a:latin typeface="TrebuchetMS"/>
              </a:rPr>
              <a:t>x | y</a:t>
            </a:r>
            <a:r>
              <a:rPr lang="hr-HR" b="0" dirty="0" smtClean="0">
                <a:solidFill>
                  <a:srgbClr val="343434"/>
                </a:solidFill>
                <a:latin typeface="TrebuchetMS"/>
              </a:rPr>
              <a:t>	x OR y	</a:t>
            </a:r>
          </a:p>
          <a:p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x &amp; y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x AND y	</a:t>
            </a:r>
          </a:p>
          <a:p>
            <a:r>
              <a:rPr lang="en-US" b="1" dirty="0" err="1" smtClean="0">
                <a:solidFill>
                  <a:srgbClr val="343434"/>
                </a:solidFill>
                <a:latin typeface="TrebuchetMS"/>
              </a:rPr>
              <a:t>isTRUE</a:t>
            </a:r>
            <a:r>
              <a:rPr lang="en-US" b="1" dirty="0" smtClean="0">
                <a:solidFill>
                  <a:srgbClr val="343434"/>
                </a:solidFill>
                <a:latin typeface="TrebuchetMS"/>
              </a:rPr>
              <a:t>(x)</a:t>
            </a:r>
            <a:r>
              <a:rPr lang="en-US" b="0" dirty="0" smtClean="0">
                <a:solidFill>
                  <a:srgbClr val="343434"/>
                </a:solidFill>
                <a:latin typeface="TrebuchetMS"/>
              </a:rPr>
              <a:t>	test if X is TRUE	</a:t>
            </a:r>
            <a:endParaRPr lang="en-US" b="0" dirty="0" smtClean="0">
              <a:solidFill>
                <a:srgbClr val="343434"/>
              </a:solidFill>
              <a:latin typeface="TrebuchetM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10033"/>
              </p:ext>
            </p:extLst>
          </p:nvPr>
        </p:nvGraphicFramePr>
        <p:xfrm>
          <a:off x="5262976" y="1417638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/>
                <a:gridCol w="1711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</a:t>
                      </a:r>
                      <a:r>
                        <a:rPr lang="en-US" baseline="0" dirty="0" smtClean="0"/>
                        <a:t> than or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exactly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!=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!x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OR 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r>
                        <a:rPr lang="en-US" baseline="0" dirty="0" smtClean="0"/>
                        <a:t> &amp; y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AND 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32829" y="6126163"/>
            <a:ext cx="4045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http://www.statmethods.net/management/operators.html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03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vectors used as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18346"/>
          </a:xfrm>
        </p:spPr>
        <p:txBody>
          <a:bodyPr/>
          <a:lstStyle/>
          <a:p>
            <a:r>
              <a:rPr lang="en-US" dirty="0" smtClean="0"/>
              <a:t>A target the vector can be filtered by the TRUE locations in the </a:t>
            </a:r>
            <a:r>
              <a:rPr lang="en-US" dirty="0" err="1" smtClean="0"/>
              <a:t>boolean</a:t>
            </a:r>
            <a:r>
              <a:rPr lang="en-US" dirty="0" smtClean="0"/>
              <a:t> vector.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74837"/>
            <a:ext cx="4572000" cy="3170099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 smtClean="0"/>
              <a:t>&gt; b1</a:t>
            </a:r>
            <a:r>
              <a:rPr lang="en-US" sz="2000" dirty="0"/>
              <a:t>&lt;-v1 %% 2 == </a:t>
            </a:r>
            <a:r>
              <a:rPr lang="en-US" sz="2000" dirty="0" smtClean="0"/>
              <a:t>1</a:t>
            </a:r>
          </a:p>
          <a:p>
            <a:endParaRPr lang="en-US" sz="2000" dirty="0"/>
          </a:p>
          <a:p>
            <a:r>
              <a:rPr lang="en-US" sz="2000" dirty="0"/>
              <a:t>&gt; b1</a:t>
            </a:r>
          </a:p>
          <a:p>
            <a:r>
              <a:rPr lang="en-US" sz="2000" dirty="0"/>
              <a:t>[1]  TRUE FALSE  TRUE FALSE  TRUE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v1[b1]</a:t>
            </a:r>
          </a:p>
          <a:p>
            <a:r>
              <a:rPr lang="en-US" sz="2000" dirty="0"/>
              <a:t>[1]  1  9 25</a:t>
            </a:r>
          </a:p>
        </p:txBody>
      </p:sp>
    </p:spTree>
    <p:extLst>
      <p:ext uri="{BB962C8B-B14F-4D97-AF65-F5344CB8AC3E}">
        <p14:creationId xmlns:p14="http://schemas.microsoft.com/office/powerpoint/2010/main" val="178813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 smtClean="0"/>
              <a:t>1 (10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R vector of squares of 1 to 10</a:t>
            </a:r>
          </a:p>
          <a:p>
            <a:r>
              <a:rPr lang="en-US" dirty="0" smtClean="0"/>
              <a:t>Find the minimum</a:t>
            </a:r>
          </a:p>
          <a:p>
            <a:r>
              <a:rPr lang="en-US" dirty="0" smtClean="0"/>
              <a:t>Find the </a:t>
            </a:r>
            <a:r>
              <a:rPr lang="en-US" dirty="0" smtClean="0"/>
              <a:t>maximum</a:t>
            </a:r>
          </a:p>
          <a:p>
            <a:r>
              <a:rPr lang="en-US" dirty="0" smtClean="0"/>
              <a:t>Display all those greater than the mean</a:t>
            </a:r>
          </a:p>
          <a:p>
            <a:r>
              <a:rPr lang="en-US" dirty="0" smtClean="0"/>
              <a:t>Display all those less than the mean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Display every second vector element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Find the index location of the maximum value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287" y="239356"/>
            <a:ext cx="1190764" cy="1176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4" y="307025"/>
            <a:ext cx="1366921" cy="10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</a:t>
            </a:r>
            <a:r>
              <a:rPr lang="is-IS" dirty="0" smtClean="0"/>
              <a:t>… </a:t>
            </a:r>
            <a:r>
              <a:rPr lang="en-US" dirty="0"/>
              <a:t>d</a:t>
            </a:r>
            <a:r>
              <a:rPr lang="en-US" dirty="0" smtClean="0"/>
              <a:t>ownload materials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dirty="0" smtClean="0">
                <a:hlinkClick r:id="rId2"/>
              </a:rPr>
              <a:t>https://github.com/JimDuggan/SDMR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shot 2016-06-27 16.5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9613"/>
            <a:ext cx="8229600" cy="46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6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Storing data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Lists</a:t>
            </a:r>
          </a:p>
          <a:p>
            <a:pPr lvl="1"/>
            <a:r>
              <a:rPr lang="en-US" dirty="0" smtClean="0"/>
              <a:t>Matrices</a:t>
            </a:r>
          </a:p>
          <a:p>
            <a:pPr lvl="1"/>
            <a:r>
              <a:rPr lang="en-US" dirty="0" smtClean="0"/>
              <a:t>Data Frames</a:t>
            </a:r>
            <a:endParaRPr lang="en-US" dirty="0" smtClean="0"/>
          </a:p>
          <a:p>
            <a:r>
              <a:rPr lang="en-US" dirty="0" smtClean="0"/>
              <a:t>Functions</a:t>
            </a:r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FigA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33" y="2368786"/>
            <a:ext cx="5061539" cy="29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6428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It is a dialect of the S language, developed at Bell Laboratories</a:t>
            </a:r>
          </a:p>
          <a:p>
            <a:r>
              <a:rPr lang="en-US" dirty="0" smtClean="0"/>
              <a:t>Open source, functional &amp; object-oriented language</a:t>
            </a:r>
            <a:endParaRPr lang="en-US" dirty="0" smtClean="0"/>
          </a:p>
          <a:p>
            <a:r>
              <a:rPr lang="en-US" dirty="0" smtClean="0"/>
              <a:t>R’s </a:t>
            </a:r>
            <a:r>
              <a:rPr lang="en-US" i="1" dirty="0" smtClean="0"/>
              <a:t>mission </a:t>
            </a:r>
            <a:r>
              <a:rPr lang="en-US" dirty="0" smtClean="0"/>
              <a:t>is to enable the best and most thorough exploration of data possible (Chambers 2008).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" b="2851"/>
          <a:stretch/>
        </p:blipFill>
        <p:spPr bwMode="auto">
          <a:xfrm>
            <a:off x="5344840" y="1600200"/>
            <a:ext cx="3437209" cy="2138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35" y="3738791"/>
            <a:ext cx="3765314" cy="213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806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9-03 at 14.2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8" y="1583189"/>
            <a:ext cx="8679770" cy="4544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 Workbench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8808" y="1543152"/>
            <a:ext cx="4351396" cy="270822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808" y="4251377"/>
            <a:ext cx="4351396" cy="17662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0204" y="1546160"/>
            <a:ext cx="4328374" cy="270521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204" y="4251377"/>
            <a:ext cx="4328374" cy="17662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6138" y="104202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 Code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1894" y="6036139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Interactive console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3459" y="6092503"/>
            <a:ext cx="1387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File System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99965" y="1042028"/>
            <a:ext cx="2227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Environment/State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stCxn id="10" idx="2"/>
          </p:cNvCxnSpPr>
          <p:nvPr/>
        </p:nvCxnSpPr>
        <p:spPr>
          <a:xfrm>
            <a:off x="710368" y="1442138"/>
            <a:ext cx="1418641" cy="1744825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 flipH="1">
            <a:off x="5826761" y="1442138"/>
            <a:ext cx="1587076" cy="1502064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370245" y="4979660"/>
            <a:ext cx="1105431" cy="1144684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517755" y="4979660"/>
            <a:ext cx="1316369" cy="1148125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5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(1) Data </a:t>
            </a:r>
            <a:r>
              <a:rPr lang="en-US" dirty="0" smtClean="0"/>
              <a:t>Structures -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1812" cy="4525963"/>
          </a:xfrm>
        </p:spPr>
        <p:txBody>
          <a:bodyPr/>
          <a:lstStyle/>
          <a:p>
            <a:r>
              <a:rPr lang="en-US" dirty="0"/>
              <a:t>The fundamental data type in R is the vector</a:t>
            </a:r>
            <a:r>
              <a:rPr lang="en-US" dirty="0" smtClean="0"/>
              <a:t>,</a:t>
            </a:r>
          </a:p>
          <a:p>
            <a:r>
              <a:rPr lang="en-US" dirty="0" smtClean="0"/>
              <a:t>A variable </a:t>
            </a:r>
            <a:r>
              <a:rPr lang="en-US" dirty="0"/>
              <a:t>that contains a sequence of elements that have the same data type (</a:t>
            </a:r>
            <a:r>
              <a:rPr lang="en-US" dirty="0" err="1"/>
              <a:t>Matloff</a:t>
            </a:r>
            <a:r>
              <a:rPr lang="en-US" dirty="0"/>
              <a:t> 2009)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using c(e</a:t>
            </a:r>
            <a:r>
              <a:rPr lang="en-US" baseline="-25000" dirty="0" smtClean="0"/>
              <a:t>1</a:t>
            </a:r>
            <a:r>
              <a:rPr lang="en-US" dirty="0" smtClean="0"/>
              <a:t>, …, e</a:t>
            </a:r>
            <a:r>
              <a:rPr lang="en-US" baseline="-25000" dirty="0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Assignment statement &lt;-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527090" y="1946054"/>
            <a:ext cx="653644" cy="2819141"/>
            <a:chOff x="1204569" y="2333618"/>
            <a:chExt cx="653644" cy="2819141"/>
          </a:xfrm>
        </p:grpSpPr>
        <p:sp>
          <p:nvSpPr>
            <p:cNvPr id="12" name="Rectangle 11"/>
            <p:cNvSpPr/>
            <p:nvPr/>
          </p:nvSpPr>
          <p:spPr>
            <a:xfrm>
              <a:off x="1204570" y="2333618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04569" y="2893836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04570" y="346007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04569" y="4020289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04570" y="4592541"/>
              <a:ext cx="653643" cy="5602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311434" y="5000464"/>
            <a:ext cx="3143576" cy="1200328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&gt; v1&lt;-c(1,4,9,16,25)</a:t>
            </a:r>
          </a:p>
          <a:p>
            <a:r>
              <a:rPr lang="en-US" sz="2400" dirty="0"/>
              <a:t>&gt; v1</a:t>
            </a:r>
          </a:p>
          <a:p>
            <a:r>
              <a:rPr lang="en-US" sz="2400" dirty="0"/>
              <a:t>[1]  1  4  9 16 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8483" y="1370433"/>
            <a:ext cx="44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6803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9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concept of an index is powerful in R, as it allows access to individual data elements of a vector, using the square brackets notation.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R, unlike programming languages such as C and Java, the index for a vector starts at 1.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3487" y="1860631"/>
            <a:ext cx="2887118" cy="3477875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&gt; v1</a:t>
            </a:r>
          </a:p>
          <a:p>
            <a:r>
              <a:rPr lang="en-US" sz="2000" dirty="0"/>
              <a:t>[1]  1  4  9 16 </a:t>
            </a:r>
            <a:r>
              <a:rPr lang="en-US" sz="2000" dirty="0" smtClean="0"/>
              <a:t>25</a:t>
            </a:r>
          </a:p>
          <a:p>
            <a:endParaRPr lang="en-US" sz="2000" dirty="0"/>
          </a:p>
          <a:p>
            <a:r>
              <a:rPr lang="en-US" sz="2000" dirty="0"/>
              <a:t>&gt; v1[1]</a:t>
            </a:r>
          </a:p>
          <a:p>
            <a:r>
              <a:rPr lang="en-US" sz="2000" dirty="0"/>
              <a:t>[1] 1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v1[2]</a:t>
            </a:r>
          </a:p>
          <a:p>
            <a:r>
              <a:rPr lang="en-US" sz="2000" dirty="0"/>
              <a:t>[1] 4</a:t>
            </a:r>
          </a:p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v1[5]</a:t>
            </a:r>
          </a:p>
          <a:p>
            <a:r>
              <a:rPr lang="en-US" sz="2000" dirty="0"/>
              <a:t>[1] 25</a:t>
            </a:r>
          </a:p>
        </p:txBody>
      </p:sp>
    </p:spTree>
    <p:extLst>
      <p:ext uri="{BB962C8B-B14F-4D97-AF65-F5344CB8AC3E}">
        <p14:creationId xmlns:p14="http://schemas.microsoft.com/office/powerpoint/2010/main" val="391872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19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colon operator </a:t>
            </a:r>
            <a:r>
              <a:rPr lang="en-US" dirty="0" smtClean="0"/>
              <a:t>(:) generates </a:t>
            </a:r>
            <a:r>
              <a:rPr lang="en-US" dirty="0"/>
              <a:t>regular sequences within a specified range.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9028" y="3129101"/>
            <a:ext cx="5445665" cy="2862322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&gt; </a:t>
            </a:r>
            <a:r>
              <a:rPr lang="en-US" sz="2000" dirty="0"/>
              <a:t>v1&lt;-1:10</a:t>
            </a:r>
          </a:p>
          <a:p>
            <a:r>
              <a:rPr lang="en-US" sz="2000" dirty="0"/>
              <a:t>&gt; v1</a:t>
            </a:r>
          </a:p>
          <a:p>
            <a:r>
              <a:rPr lang="en-US" sz="2000" dirty="0"/>
              <a:t> [1]  1  2  3  4  5  6  7  8  9 </a:t>
            </a:r>
            <a:r>
              <a:rPr lang="en-US" sz="2000" dirty="0" smtClean="0"/>
              <a:t>10</a:t>
            </a:r>
          </a:p>
          <a:p>
            <a:endParaRPr lang="en-US" sz="2000" dirty="0"/>
          </a:p>
          <a:p>
            <a:r>
              <a:rPr lang="en-US" sz="2000" dirty="0"/>
              <a:t>&gt; v2&lt;-3:13</a:t>
            </a:r>
          </a:p>
          <a:p>
            <a:r>
              <a:rPr lang="en-US" sz="2000" dirty="0"/>
              <a:t>&gt; v2</a:t>
            </a:r>
          </a:p>
          <a:p>
            <a:r>
              <a:rPr lang="en-US" sz="2000" dirty="0"/>
              <a:t> [1]  3  4  5  6  7  8  9 10 11 12 </a:t>
            </a:r>
            <a:r>
              <a:rPr lang="en-US" sz="2000" dirty="0" smtClean="0"/>
              <a:t>13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582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673</Words>
  <Application>Microsoft Macintosh PowerPoint</Application>
  <PresentationFormat>On-screen Show (4:3)</PresentationFormat>
  <Paragraphs>167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Session 1: Introduction to R</vt:lpstr>
      <vt:lpstr>First step… download materials… https://github.com/JimDuggan/SDMR </vt:lpstr>
      <vt:lpstr>Outline</vt:lpstr>
      <vt:lpstr>What is R?</vt:lpstr>
      <vt:lpstr>R Studio Workbench</vt:lpstr>
      <vt:lpstr>(1) Data Structures - Vector</vt:lpstr>
      <vt:lpstr>Data types</vt:lpstr>
      <vt:lpstr>Index</vt:lpstr>
      <vt:lpstr>Creating sequences</vt:lpstr>
      <vt:lpstr>Sequences as indices</vt:lpstr>
      <vt:lpstr>Vectorization</vt:lpstr>
      <vt:lpstr>Key Idea</vt:lpstr>
      <vt:lpstr>Conditional Expressions on Vectors</vt:lpstr>
      <vt:lpstr>Boolean vectors used as indices</vt:lpstr>
      <vt:lpstr>Challenge 1 (10 mins)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Jim</cp:lastModifiedBy>
  <cp:revision>29</cp:revision>
  <dcterms:created xsi:type="dcterms:W3CDTF">2016-06-27T07:49:28Z</dcterms:created>
  <dcterms:modified xsi:type="dcterms:W3CDTF">2016-06-27T17:00:44Z</dcterms:modified>
</cp:coreProperties>
</file>